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59" r:id="rId7"/>
    <p:sldId id="260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84" y="-5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10ED8-AC06-4659-BC0C-27E3A0D32026}" type="datetimeFigureOut">
              <a:rPr lang="en-US" smtClean="0"/>
              <a:t>1/25/2015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E7900-DA34-4ADF-B27E-42858A5B96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10ED8-AC06-4659-BC0C-27E3A0D32026}" type="datetimeFigureOut">
              <a:rPr lang="en-US" smtClean="0"/>
              <a:t>1/25/2015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E7900-DA34-4ADF-B27E-42858A5B96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10ED8-AC06-4659-BC0C-27E3A0D32026}" type="datetimeFigureOut">
              <a:rPr lang="en-US" smtClean="0"/>
              <a:t>1/25/2015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E7900-DA34-4ADF-B27E-42858A5B96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10ED8-AC06-4659-BC0C-27E3A0D32026}" type="datetimeFigureOut">
              <a:rPr lang="en-US" smtClean="0"/>
              <a:t>1/25/2015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E7900-DA34-4ADF-B27E-42858A5B96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10ED8-AC06-4659-BC0C-27E3A0D32026}" type="datetimeFigureOut">
              <a:rPr lang="en-US" smtClean="0"/>
              <a:t>1/25/2015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E7900-DA34-4ADF-B27E-42858A5B96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10ED8-AC06-4659-BC0C-27E3A0D32026}" type="datetimeFigureOut">
              <a:rPr lang="en-US" smtClean="0"/>
              <a:t>1/25/2015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E7900-DA34-4ADF-B27E-42858A5B96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10ED8-AC06-4659-BC0C-27E3A0D32026}" type="datetimeFigureOut">
              <a:rPr lang="en-US" smtClean="0"/>
              <a:t>1/25/2015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E7900-DA34-4ADF-B27E-42858A5B96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10ED8-AC06-4659-BC0C-27E3A0D32026}" type="datetimeFigureOut">
              <a:rPr lang="en-US" smtClean="0"/>
              <a:t>1/25/2015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E7900-DA34-4ADF-B27E-42858A5B96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10ED8-AC06-4659-BC0C-27E3A0D32026}" type="datetimeFigureOut">
              <a:rPr lang="en-US" smtClean="0"/>
              <a:t>1/25/2015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E7900-DA34-4ADF-B27E-42858A5B96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10ED8-AC06-4659-BC0C-27E3A0D32026}" type="datetimeFigureOut">
              <a:rPr lang="en-US" smtClean="0"/>
              <a:t>1/25/2015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E7900-DA34-4ADF-B27E-42858A5B96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10ED8-AC06-4659-BC0C-27E3A0D32026}" type="datetimeFigureOut">
              <a:rPr lang="en-US" smtClean="0"/>
              <a:t>1/25/2015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E7900-DA34-4ADF-B27E-42858A5B96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810ED8-AC06-4659-BC0C-27E3A0D32026}" type="datetimeFigureOut">
              <a:rPr lang="en-US" smtClean="0"/>
              <a:t>1/25/2015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DE7900-DA34-4ADF-B27E-42858A5B961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-RE </a:t>
            </a:r>
            <a:r>
              <a:rPr lang="en-US" dirty="0"/>
              <a:t>V</a:t>
            </a:r>
            <a:r>
              <a:rPr lang="en-US" dirty="0" smtClean="0"/>
              <a:t>erbs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Bien </a:t>
            </a:r>
            <a:r>
              <a:rPr lang="en-US" dirty="0" err="1" smtClean="0"/>
              <a:t>Dit</a:t>
            </a:r>
            <a:r>
              <a:rPr lang="en-US" dirty="0" smtClean="0"/>
              <a:t> 1</a:t>
            </a:r>
          </a:p>
          <a:p>
            <a:r>
              <a:rPr lang="en-US" dirty="0" err="1" smtClean="0"/>
              <a:t>Chapitre</a:t>
            </a:r>
            <a:r>
              <a:rPr lang="en-US" dirty="0" smtClean="0"/>
              <a:t> 4, </a:t>
            </a:r>
            <a:r>
              <a:rPr lang="en-US" dirty="0" err="1" smtClean="0"/>
              <a:t>Grammaire</a:t>
            </a:r>
            <a:r>
              <a:rPr lang="en-US" dirty="0" smtClean="0"/>
              <a:t> 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err="1" smtClean="0"/>
              <a:t>répondre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143000" y="4267200"/>
          <a:ext cx="7162801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0970"/>
                <a:gridCol w="1979194"/>
                <a:gridCol w="1507958"/>
                <a:gridCol w="2544679"/>
              </a:tblGrid>
              <a:tr h="137160"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/>
                </a:tc>
              </a:tr>
              <a:tr h="548640">
                <a:tc>
                  <a:txBody>
                    <a:bodyPr/>
                    <a:lstStyle/>
                    <a:p>
                      <a:pPr algn="l"/>
                      <a:r>
                        <a:rPr lang="en-US" sz="3200" dirty="0" smtClean="0"/>
                        <a:t>Je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réponds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dirty="0" smtClean="0"/>
                        <a:t>Nous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err="1" smtClean="0"/>
                        <a:t>répondons</a:t>
                      </a:r>
                      <a:endParaRPr lang="en-US" sz="2400" dirty="0"/>
                    </a:p>
                  </a:txBody>
                  <a:tcPr/>
                </a:tc>
              </a:tr>
              <a:tr h="502920">
                <a:tc>
                  <a:txBody>
                    <a:bodyPr/>
                    <a:lstStyle/>
                    <a:p>
                      <a:pPr algn="l"/>
                      <a:r>
                        <a:rPr lang="en-US" sz="3200" dirty="0" err="1" smtClean="0"/>
                        <a:t>Tu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réponds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dirty="0" err="1" smtClean="0"/>
                        <a:t>Vous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err="1" smtClean="0"/>
                        <a:t>répondez</a:t>
                      </a:r>
                      <a:endParaRPr lang="en-US" sz="2400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Il, </a:t>
                      </a:r>
                      <a:r>
                        <a:rPr lang="en-US" sz="2000" dirty="0" err="1" smtClean="0"/>
                        <a:t>elle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répond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err="1" smtClean="0"/>
                        <a:t>Ils</a:t>
                      </a:r>
                      <a:r>
                        <a:rPr lang="en-US" sz="2000" dirty="0" smtClean="0"/>
                        <a:t>, </a:t>
                      </a:r>
                      <a:r>
                        <a:rPr lang="en-US" sz="2000" dirty="0" err="1" smtClean="0"/>
                        <a:t>elles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err="1" smtClean="0"/>
                        <a:t>répondent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098" name="Picture 2" descr="hands-up-color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1066800"/>
            <a:ext cx="3048000" cy="314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err="1" smtClean="0"/>
              <a:t>vendre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429000" y="2362200"/>
          <a:ext cx="5181600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200"/>
                <a:gridCol w="1371600"/>
                <a:gridCol w="1143000"/>
                <a:gridCol w="1828800"/>
              </a:tblGrid>
              <a:tr h="137160"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/>
                </a:tc>
              </a:tr>
              <a:tr h="548640">
                <a:tc>
                  <a:txBody>
                    <a:bodyPr/>
                    <a:lstStyle/>
                    <a:p>
                      <a:pPr algn="l"/>
                      <a:r>
                        <a:rPr lang="en-US" sz="3200" dirty="0" smtClean="0"/>
                        <a:t>Je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vends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dirty="0" smtClean="0"/>
                        <a:t>Nous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err="1" smtClean="0"/>
                        <a:t>vendons</a:t>
                      </a:r>
                      <a:endParaRPr lang="en-US" sz="2400" dirty="0"/>
                    </a:p>
                  </a:txBody>
                  <a:tcPr/>
                </a:tc>
              </a:tr>
              <a:tr h="502920">
                <a:tc>
                  <a:txBody>
                    <a:bodyPr/>
                    <a:lstStyle/>
                    <a:p>
                      <a:pPr algn="l"/>
                      <a:r>
                        <a:rPr lang="en-US" sz="3200" dirty="0" err="1" smtClean="0"/>
                        <a:t>Tu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vends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dirty="0" err="1" smtClean="0"/>
                        <a:t>Vous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err="1" smtClean="0"/>
                        <a:t>vendez</a:t>
                      </a:r>
                      <a:endParaRPr lang="en-US" sz="2400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Il, </a:t>
                      </a:r>
                      <a:r>
                        <a:rPr lang="en-US" sz="2000" dirty="0" err="1" smtClean="0"/>
                        <a:t>elle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vend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err="1" smtClean="0"/>
                        <a:t>Ils</a:t>
                      </a:r>
                      <a:r>
                        <a:rPr lang="en-US" sz="2000" dirty="0" smtClean="0"/>
                        <a:t>, </a:t>
                      </a:r>
                      <a:r>
                        <a:rPr lang="en-US" sz="2000" dirty="0" err="1" smtClean="0"/>
                        <a:t>elles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err="1" smtClean="0"/>
                        <a:t>vendent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122" name="Picture 2" descr="vendre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600200"/>
            <a:ext cx="2556164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rend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294" y="457200"/>
            <a:ext cx="3767071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err="1" smtClean="0"/>
              <a:t>rendre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133600" y="4495800"/>
          <a:ext cx="5181600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200"/>
                <a:gridCol w="1371600"/>
                <a:gridCol w="1143000"/>
                <a:gridCol w="1828800"/>
              </a:tblGrid>
              <a:tr h="137160"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/>
                </a:tc>
              </a:tr>
              <a:tr h="548640">
                <a:tc>
                  <a:txBody>
                    <a:bodyPr/>
                    <a:lstStyle/>
                    <a:p>
                      <a:pPr algn="l"/>
                      <a:r>
                        <a:rPr lang="en-US" sz="3200" dirty="0" smtClean="0"/>
                        <a:t>Je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rends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dirty="0" smtClean="0"/>
                        <a:t>Nous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err="1" smtClean="0"/>
                        <a:t>rendons</a:t>
                      </a:r>
                      <a:endParaRPr lang="en-US" sz="2400" dirty="0"/>
                    </a:p>
                  </a:txBody>
                  <a:tcPr/>
                </a:tc>
              </a:tr>
              <a:tr h="502920">
                <a:tc>
                  <a:txBody>
                    <a:bodyPr/>
                    <a:lstStyle/>
                    <a:p>
                      <a:pPr algn="l"/>
                      <a:r>
                        <a:rPr lang="en-US" sz="3200" dirty="0" err="1" smtClean="0"/>
                        <a:t>Tu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rends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dirty="0" err="1" smtClean="0"/>
                        <a:t>Vous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err="1" smtClean="0"/>
                        <a:t>rendez</a:t>
                      </a:r>
                      <a:endParaRPr lang="en-US" sz="2400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Il, </a:t>
                      </a:r>
                      <a:r>
                        <a:rPr lang="en-US" sz="2000" dirty="0" err="1" smtClean="0"/>
                        <a:t>elle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rend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err="1" smtClean="0"/>
                        <a:t>Ils</a:t>
                      </a:r>
                      <a:r>
                        <a:rPr lang="en-US" sz="2000" dirty="0" smtClean="0"/>
                        <a:t>, </a:t>
                      </a:r>
                      <a:r>
                        <a:rPr lang="en-US" sz="2000" dirty="0" err="1" smtClean="0"/>
                        <a:t>elles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err="1" smtClean="0"/>
                        <a:t>rendent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err="1" smtClean="0"/>
              <a:t>Rendre</a:t>
            </a:r>
            <a:r>
              <a:rPr lang="en-US" dirty="0" smtClean="0"/>
              <a:t> </a:t>
            </a:r>
            <a:r>
              <a:rPr lang="en-US" dirty="0" err="1" smtClean="0"/>
              <a:t>visite</a:t>
            </a:r>
            <a:r>
              <a:rPr lang="en-US" dirty="0" smtClean="0"/>
              <a:t> à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0" y="4495800"/>
          <a:ext cx="8305800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3585"/>
                <a:gridCol w="2198594"/>
                <a:gridCol w="1832162"/>
                <a:gridCol w="2931459"/>
              </a:tblGrid>
              <a:tr h="137160"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/>
                </a:tc>
              </a:tr>
              <a:tr h="548640">
                <a:tc>
                  <a:txBody>
                    <a:bodyPr/>
                    <a:lstStyle/>
                    <a:p>
                      <a:pPr algn="l"/>
                      <a:r>
                        <a:rPr lang="en-US" sz="3200" dirty="0" smtClean="0"/>
                        <a:t>Je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Rends </a:t>
                      </a:r>
                      <a:r>
                        <a:rPr lang="en-US" sz="2400" dirty="0" err="1" smtClean="0"/>
                        <a:t>visite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dirty="0" smtClean="0"/>
                        <a:t>Nous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err="1" smtClean="0"/>
                        <a:t>Rendons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visite</a:t>
                      </a:r>
                      <a:endParaRPr lang="en-US" sz="2400" dirty="0"/>
                    </a:p>
                  </a:txBody>
                  <a:tcPr/>
                </a:tc>
              </a:tr>
              <a:tr h="502920">
                <a:tc>
                  <a:txBody>
                    <a:bodyPr/>
                    <a:lstStyle/>
                    <a:p>
                      <a:pPr algn="l"/>
                      <a:r>
                        <a:rPr lang="en-US" sz="3200" dirty="0" err="1" smtClean="0"/>
                        <a:t>Tu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Rends </a:t>
                      </a:r>
                      <a:r>
                        <a:rPr lang="en-US" sz="2400" dirty="0" err="1" smtClean="0"/>
                        <a:t>visite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dirty="0" err="1" smtClean="0"/>
                        <a:t>Vous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err="1" smtClean="0"/>
                        <a:t>Rendez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visite</a:t>
                      </a:r>
                      <a:endParaRPr lang="en-US" sz="2400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Il, </a:t>
                      </a:r>
                      <a:r>
                        <a:rPr lang="en-US" sz="2000" dirty="0" err="1" smtClean="0"/>
                        <a:t>elle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Rend </a:t>
                      </a:r>
                      <a:r>
                        <a:rPr lang="en-US" sz="2400" dirty="0" err="1" smtClean="0"/>
                        <a:t>visite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err="1" smtClean="0"/>
                        <a:t>Ils</a:t>
                      </a:r>
                      <a:r>
                        <a:rPr lang="en-US" sz="2000" dirty="0" smtClean="0"/>
                        <a:t>, </a:t>
                      </a:r>
                      <a:r>
                        <a:rPr lang="en-US" sz="2000" dirty="0" err="1" smtClean="0"/>
                        <a:t>elles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err="1" smtClean="0"/>
                        <a:t>Rendent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visite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170" name="Picture 2" descr="rendrevisite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1219200"/>
            <a:ext cx="3200400" cy="3041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FIN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 </a:t>
            </a:r>
            <a:r>
              <a:rPr lang="en-US" dirty="0" smtClean="0"/>
              <a:t>VERBS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5486400"/>
          </a:xfrm>
        </p:spPr>
        <p:txBody>
          <a:bodyPr/>
          <a:lstStyle/>
          <a:p>
            <a:r>
              <a:rPr lang="en-US" dirty="0" smtClean="0"/>
              <a:t>SO- </a:t>
            </a:r>
            <a:r>
              <a:rPr lang="en-US" dirty="0" smtClean="0"/>
              <a:t>you already know how to conjugate ER verbs.  The endings are: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38200" y="2362200"/>
          <a:ext cx="7696200" cy="26862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4050"/>
                <a:gridCol w="1924050"/>
                <a:gridCol w="1924050"/>
                <a:gridCol w="1924050"/>
              </a:tblGrid>
              <a:tr h="5830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04466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Je/j’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E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Nous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Ons</a:t>
                      </a:r>
                      <a:endParaRPr lang="en-US" sz="4000" dirty="0"/>
                    </a:p>
                  </a:txBody>
                  <a:tcPr/>
                </a:tc>
              </a:tr>
              <a:tr h="604466"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Tu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Es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Vous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Ez</a:t>
                      </a:r>
                      <a:endParaRPr lang="en-US" sz="4000" dirty="0"/>
                    </a:p>
                  </a:txBody>
                  <a:tcPr/>
                </a:tc>
              </a:tr>
              <a:tr h="604466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Il, </a:t>
                      </a:r>
                      <a:r>
                        <a:rPr lang="en-US" sz="4000" dirty="0" err="1" smtClean="0"/>
                        <a:t>elle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e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Ils</a:t>
                      </a:r>
                      <a:r>
                        <a:rPr lang="en-US" sz="4000" dirty="0" smtClean="0"/>
                        <a:t>, </a:t>
                      </a:r>
                      <a:r>
                        <a:rPr lang="en-US" sz="4000" dirty="0" err="1" smtClean="0"/>
                        <a:t>elles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ent</a:t>
                      </a:r>
                      <a:endParaRPr lang="en-US" sz="4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 </a:t>
            </a:r>
            <a:r>
              <a:rPr lang="en-US" dirty="0" smtClean="0"/>
              <a:t>VERBS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5486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Now it’s time to conquer the conjugation of verbs that end in RE. Take off the –RE &amp; add: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Did you notice that the plural endings are the same?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62000" y="2514600"/>
          <a:ext cx="7696200" cy="26862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4050"/>
                <a:gridCol w="1924050"/>
                <a:gridCol w="1924050"/>
                <a:gridCol w="1924050"/>
              </a:tblGrid>
              <a:tr h="5830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04466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Je/j’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Nous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ons</a:t>
                      </a:r>
                      <a:endParaRPr lang="en-US" sz="4000" dirty="0"/>
                    </a:p>
                  </a:txBody>
                  <a:tcPr/>
                </a:tc>
              </a:tr>
              <a:tr h="604466"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Tu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Vous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ez</a:t>
                      </a:r>
                      <a:endParaRPr lang="en-US" sz="4000" dirty="0"/>
                    </a:p>
                  </a:txBody>
                  <a:tcPr/>
                </a:tc>
              </a:tr>
              <a:tr h="604466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Il, </a:t>
                      </a:r>
                      <a:r>
                        <a:rPr lang="en-US" sz="4000" dirty="0" err="1" smtClean="0"/>
                        <a:t>elle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-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Ils</a:t>
                      </a:r>
                      <a:r>
                        <a:rPr lang="en-US" sz="4000" dirty="0" smtClean="0"/>
                        <a:t>, </a:t>
                      </a:r>
                      <a:r>
                        <a:rPr lang="en-US" sz="4000" dirty="0" err="1" smtClean="0"/>
                        <a:t>elles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ent</a:t>
                      </a:r>
                      <a:endParaRPr lang="en-US" sz="4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 </a:t>
            </a:r>
            <a:r>
              <a:rPr lang="en-US" dirty="0" smtClean="0"/>
              <a:t>VERBS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5486400"/>
          </a:xfrm>
        </p:spPr>
        <p:txBody>
          <a:bodyPr>
            <a:normAutofit/>
          </a:bodyPr>
          <a:lstStyle/>
          <a:p>
            <a:r>
              <a:rPr lang="en-US" dirty="0" smtClean="0"/>
              <a:t>RE verbs usually end in a nasal </a:t>
            </a:r>
            <a:r>
              <a:rPr lang="en-US" dirty="0" smtClean="0">
                <a:solidFill>
                  <a:srgbClr val="FF0000"/>
                </a:solidFill>
              </a:rPr>
              <a:t>–</a:t>
            </a:r>
            <a:r>
              <a:rPr lang="en-US" i="1" dirty="0" smtClean="0">
                <a:solidFill>
                  <a:srgbClr val="FF0000"/>
                </a:solidFill>
              </a:rPr>
              <a:t>en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or </a:t>
            </a:r>
            <a:r>
              <a:rPr lang="en-US" dirty="0" smtClean="0">
                <a:solidFill>
                  <a:srgbClr val="FF0000"/>
                </a:solidFill>
              </a:rPr>
              <a:t>–</a:t>
            </a:r>
            <a:r>
              <a:rPr lang="en-US" i="1" dirty="0" smtClean="0">
                <a:solidFill>
                  <a:srgbClr val="FF0000"/>
                </a:solidFill>
              </a:rPr>
              <a:t>on </a:t>
            </a:r>
            <a:r>
              <a:rPr lang="en-US" dirty="0" smtClean="0"/>
              <a:t>before a </a:t>
            </a:r>
            <a:r>
              <a:rPr lang="en-US" dirty="0" smtClean="0">
                <a:solidFill>
                  <a:srgbClr val="FF0000"/>
                </a:solidFill>
              </a:rPr>
              <a:t>–t</a:t>
            </a:r>
            <a:r>
              <a:rPr lang="en-US" dirty="0" smtClean="0"/>
              <a:t> or a </a:t>
            </a:r>
            <a:r>
              <a:rPr lang="en-US" dirty="0" smtClean="0">
                <a:solidFill>
                  <a:srgbClr val="FF0000"/>
                </a:solidFill>
              </a:rPr>
              <a:t>–d</a:t>
            </a:r>
            <a:r>
              <a:rPr lang="en-US" dirty="0" smtClean="0"/>
              <a:t>  in front of the </a:t>
            </a:r>
            <a:r>
              <a:rPr lang="en-US" dirty="0" smtClean="0">
                <a:solidFill>
                  <a:srgbClr val="FF0000"/>
                </a:solidFill>
              </a:rPr>
              <a:t>–RE</a:t>
            </a:r>
            <a:r>
              <a:rPr lang="en-US" dirty="0" smtClean="0"/>
              <a:t>.  So when conjugated in the singular, you will not pronounce the </a:t>
            </a:r>
            <a:r>
              <a:rPr lang="en-US" dirty="0" smtClean="0">
                <a:solidFill>
                  <a:srgbClr val="FF0000"/>
                </a:solidFill>
              </a:rPr>
              <a:t>t</a:t>
            </a:r>
            <a:r>
              <a:rPr lang="en-US" dirty="0" smtClean="0"/>
              <a:t> or </a:t>
            </a:r>
            <a:r>
              <a:rPr lang="en-US" dirty="0" smtClean="0">
                <a:solidFill>
                  <a:srgbClr val="FF0000"/>
                </a:solidFill>
              </a:rPr>
              <a:t>d</a:t>
            </a:r>
            <a:r>
              <a:rPr lang="en-US" dirty="0" smtClean="0"/>
              <a:t>, because there is no e to “activate” the sound. Of course, the 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 is silent.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>
              <a:buNone/>
            </a:pPr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5800" y="3962400"/>
          <a:ext cx="7696200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4050"/>
                <a:gridCol w="1924050"/>
                <a:gridCol w="1924050"/>
                <a:gridCol w="1924050"/>
              </a:tblGrid>
              <a:tr h="36576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04466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Je/j’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Nous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ons</a:t>
                      </a:r>
                      <a:endParaRPr lang="en-US" sz="4000" dirty="0"/>
                    </a:p>
                  </a:txBody>
                  <a:tcPr/>
                </a:tc>
              </a:tr>
              <a:tr h="604466"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Tu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Vous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ez</a:t>
                      </a:r>
                      <a:endParaRPr lang="en-US" sz="4000" dirty="0"/>
                    </a:p>
                  </a:txBody>
                  <a:tcPr/>
                </a:tc>
              </a:tr>
              <a:tr h="604466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Il, </a:t>
                      </a:r>
                      <a:r>
                        <a:rPr lang="en-US" sz="4000" dirty="0" err="1" smtClean="0"/>
                        <a:t>elle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-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Ils</a:t>
                      </a:r>
                      <a:r>
                        <a:rPr lang="en-US" sz="4000" dirty="0" smtClean="0"/>
                        <a:t>, </a:t>
                      </a:r>
                      <a:r>
                        <a:rPr lang="en-US" sz="4000" dirty="0" err="1" smtClean="0"/>
                        <a:t>elles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ent</a:t>
                      </a:r>
                      <a:endParaRPr lang="en-US" sz="4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 </a:t>
            </a:r>
            <a:r>
              <a:rPr lang="en-US" dirty="0" smtClean="0"/>
              <a:t>VERBS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5486400"/>
          </a:xfrm>
        </p:spPr>
        <p:txBody>
          <a:bodyPr>
            <a:normAutofit/>
          </a:bodyPr>
          <a:lstStyle/>
          <a:p>
            <a:r>
              <a:rPr lang="en-US" dirty="0" smtClean="0"/>
              <a:t>In the plural </a:t>
            </a:r>
            <a:r>
              <a:rPr lang="en-US" dirty="0" err="1" smtClean="0">
                <a:solidFill>
                  <a:srgbClr val="FF0000"/>
                </a:solidFill>
              </a:rPr>
              <a:t>ils</a:t>
            </a:r>
            <a:r>
              <a:rPr lang="en-US" dirty="0" smtClean="0"/>
              <a:t> form, you will hear the </a:t>
            </a:r>
            <a:r>
              <a:rPr lang="en-US" dirty="0" smtClean="0">
                <a:solidFill>
                  <a:srgbClr val="FF0000"/>
                </a:solidFill>
              </a:rPr>
              <a:t>d </a:t>
            </a:r>
            <a:r>
              <a:rPr lang="en-US" dirty="0" smtClean="0"/>
              <a:t>because it is followed by an </a:t>
            </a:r>
            <a:r>
              <a:rPr lang="en-US" dirty="0" smtClean="0">
                <a:solidFill>
                  <a:srgbClr val="FF0000"/>
                </a:solidFill>
              </a:rPr>
              <a:t>e </a:t>
            </a:r>
            <a:r>
              <a:rPr lang="en-US" dirty="0" smtClean="0"/>
              <a:t>(even though the actual </a:t>
            </a:r>
            <a:r>
              <a:rPr lang="en-US" dirty="0" err="1" smtClean="0">
                <a:solidFill>
                  <a:srgbClr val="FF0000"/>
                </a:solidFill>
              </a:rPr>
              <a:t>ent</a:t>
            </a:r>
            <a:r>
              <a:rPr lang="en-US" dirty="0" smtClean="0"/>
              <a:t> is silent).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>
              <a:buNone/>
            </a:pPr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62000" y="3429000"/>
          <a:ext cx="7696200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4050"/>
                <a:gridCol w="1924050"/>
                <a:gridCol w="1924050"/>
                <a:gridCol w="1924050"/>
              </a:tblGrid>
              <a:tr h="28956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04466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Je/j’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Nous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ons</a:t>
                      </a:r>
                      <a:endParaRPr lang="en-US" sz="4000" dirty="0"/>
                    </a:p>
                  </a:txBody>
                  <a:tcPr/>
                </a:tc>
              </a:tr>
              <a:tr h="604466"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Tu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Vous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ez</a:t>
                      </a:r>
                      <a:endParaRPr lang="en-US" sz="4000" dirty="0"/>
                    </a:p>
                  </a:txBody>
                  <a:tcPr/>
                </a:tc>
              </a:tr>
              <a:tr h="604466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Il, </a:t>
                      </a:r>
                      <a:r>
                        <a:rPr lang="en-US" sz="4000" dirty="0" err="1" smtClean="0"/>
                        <a:t>elle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-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Ils</a:t>
                      </a:r>
                      <a:r>
                        <a:rPr lang="en-US" sz="4000" dirty="0" smtClean="0"/>
                        <a:t>, </a:t>
                      </a:r>
                      <a:r>
                        <a:rPr lang="en-US" sz="4000" dirty="0" err="1" smtClean="0"/>
                        <a:t>elles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ent</a:t>
                      </a:r>
                      <a:endParaRPr lang="en-US" sz="4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 </a:t>
            </a:r>
            <a:r>
              <a:rPr lang="en-US" dirty="0" smtClean="0"/>
              <a:t>VERBS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Here are </a:t>
            </a:r>
            <a:r>
              <a:rPr lang="en-US" dirty="0" smtClean="0"/>
              <a:t>some </a:t>
            </a:r>
            <a:r>
              <a:rPr lang="en-US" dirty="0" smtClean="0">
                <a:solidFill>
                  <a:srgbClr val="FF0000"/>
                </a:solidFill>
              </a:rPr>
              <a:t>RE </a:t>
            </a:r>
            <a:r>
              <a:rPr lang="en-US" dirty="0" smtClean="0"/>
              <a:t>verbs to practice</a:t>
            </a:r>
            <a:endParaRPr lang="en-US" dirty="0" smtClean="0"/>
          </a:p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33400" y="2514600"/>
          <a:ext cx="8001000" cy="396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0250"/>
                <a:gridCol w="2000250"/>
                <a:gridCol w="2000250"/>
                <a:gridCol w="2000250"/>
              </a:tblGrid>
              <a:tr h="9906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Attendre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i="1" dirty="0" smtClean="0">
                          <a:solidFill>
                            <a:srgbClr val="FF0000"/>
                          </a:solidFill>
                        </a:rPr>
                        <a:t>To </a:t>
                      </a:r>
                      <a:r>
                        <a:rPr lang="en-US" sz="2400" i="1" dirty="0" smtClean="0">
                          <a:solidFill>
                            <a:srgbClr val="FF0000"/>
                          </a:solidFill>
                        </a:rPr>
                        <a:t>wait for</a:t>
                      </a:r>
                      <a:endParaRPr lang="en-US" sz="2400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Vendre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i="1" dirty="0" smtClean="0">
                          <a:solidFill>
                            <a:srgbClr val="FF0000"/>
                          </a:solidFill>
                        </a:rPr>
                        <a:t>To </a:t>
                      </a:r>
                      <a:r>
                        <a:rPr lang="en-US" sz="2400" i="1" dirty="0" smtClean="0">
                          <a:solidFill>
                            <a:srgbClr val="FF0000"/>
                          </a:solidFill>
                        </a:rPr>
                        <a:t>sell</a:t>
                      </a:r>
                      <a:endParaRPr lang="en-US" sz="2400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99060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Entendre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i="1" dirty="0" smtClean="0">
                          <a:solidFill>
                            <a:srgbClr val="FF0000"/>
                          </a:solidFill>
                        </a:rPr>
                        <a:t>To </a:t>
                      </a:r>
                      <a:r>
                        <a:rPr lang="en-US" sz="2400" i="1" dirty="0" smtClean="0">
                          <a:solidFill>
                            <a:srgbClr val="FF0000"/>
                          </a:solidFill>
                        </a:rPr>
                        <a:t>hear</a:t>
                      </a:r>
                      <a:endParaRPr lang="en-US" sz="2400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Rendre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i="1" dirty="0" smtClean="0">
                          <a:solidFill>
                            <a:srgbClr val="FF0000"/>
                          </a:solidFill>
                        </a:rPr>
                        <a:t>To </a:t>
                      </a:r>
                      <a:r>
                        <a:rPr lang="en-US" sz="2400" i="1" dirty="0" smtClean="0">
                          <a:solidFill>
                            <a:srgbClr val="FF0000"/>
                          </a:solidFill>
                        </a:rPr>
                        <a:t>give back, return</a:t>
                      </a:r>
                      <a:endParaRPr lang="en-US" sz="2400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9906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perdre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i="1" dirty="0" smtClean="0">
                          <a:solidFill>
                            <a:srgbClr val="FF0000"/>
                          </a:solidFill>
                        </a:rPr>
                        <a:t>To </a:t>
                      </a:r>
                      <a:r>
                        <a:rPr lang="en-US" sz="2400" i="1" dirty="0" smtClean="0">
                          <a:solidFill>
                            <a:srgbClr val="FF0000"/>
                          </a:solidFill>
                        </a:rPr>
                        <a:t>lose</a:t>
                      </a:r>
                      <a:endParaRPr lang="en-US" sz="2400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Rendre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visite</a:t>
                      </a:r>
                      <a:r>
                        <a:rPr lang="en-US" sz="2400" dirty="0" smtClean="0"/>
                        <a:t> à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i="1" dirty="0" smtClean="0">
                          <a:solidFill>
                            <a:srgbClr val="FF0000"/>
                          </a:solidFill>
                        </a:rPr>
                        <a:t>To </a:t>
                      </a:r>
                      <a:r>
                        <a:rPr lang="en-US" sz="2400" i="1" dirty="0" smtClean="0">
                          <a:solidFill>
                            <a:srgbClr val="FF0000"/>
                          </a:solidFill>
                        </a:rPr>
                        <a:t>visit (someone)</a:t>
                      </a:r>
                      <a:endParaRPr lang="en-US" sz="2400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9906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Répondre</a:t>
                      </a:r>
                      <a:r>
                        <a:rPr lang="en-US" sz="2400" dirty="0" smtClean="0"/>
                        <a:t>  à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i="1" dirty="0" smtClean="0">
                          <a:solidFill>
                            <a:srgbClr val="FF0000"/>
                          </a:solidFill>
                        </a:rPr>
                        <a:t>To respond,</a:t>
                      </a:r>
                      <a:r>
                        <a:rPr lang="en-US" sz="2400" i="1" baseline="0" dirty="0" smtClean="0">
                          <a:solidFill>
                            <a:srgbClr val="FF0000"/>
                          </a:solidFill>
                        </a:rPr>
                        <a:t> answer</a:t>
                      </a:r>
                      <a:endParaRPr lang="en-US" sz="2400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err="1" smtClean="0"/>
              <a:t>attendre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143000" y="4267200"/>
          <a:ext cx="7162801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0970"/>
                <a:gridCol w="1979194"/>
                <a:gridCol w="1507958"/>
                <a:gridCol w="2544679"/>
              </a:tblGrid>
              <a:tr h="137160"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/>
                </a:tc>
              </a:tr>
              <a:tr h="548640">
                <a:tc>
                  <a:txBody>
                    <a:bodyPr/>
                    <a:lstStyle/>
                    <a:p>
                      <a:pPr algn="l"/>
                      <a:r>
                        <a:rPr lang="en-US" sz="3200" dirty="0" smtClean="0"/>
                        <a:t>J’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attends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dirty="0" smtClean="0"/>
                        <a:t>Nous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err="1" smtClean="0"/>
                        <a:t>attendons</a:t>
                      </a:r>
                      <a:endParaRPr lang="en-US" sz="2400" dirty="0"/>
                    </a:p>
                  </a:txBody>
                  <a:tcPr/>
                </a:tc>
              </a:tr>
              <a:tr h="502920">
                <a:tc>
                  <a:txBody>
                    <a:bodyPr/>
                    <a:lstStyle/>
                    <a:p>
                      <a:pPr algn="l"/>
                      <a:r>
                        <a:rPr lang="en-US" sz="3200" dirty="0" err="1" smtClean="0"/>
                        <a:t>Tu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attends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dirty="0" err="1" smtClean="0"/>
                        <a:t>Vous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err="1" smtClean="0"/>
                        <a:t>attendez</a:t>
                      </a:r>
                      <a:endParaRPr lang="en-US" sz="2400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Il, </a:t>
                      </a:r>
                      <a:r>
                        <a:rPr lang="en-US" sz="2000" dirty="0" err="1" smtClean="0"/>
                        <a:t>elle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attend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err="1" smtClean="0"/>
                        <a:t>Ils</a:t>
                      </a:r>
                      <a:r>
                        <a:rPr lang="en-US" sz="2000" dirty="0" smtClean="0"/>
                        <a:t>, </a:t>
                      </a:r>
                      <a:r>
                        <a:rPr lang="en-US" sz="2000" dirty="0" err="1" smtClean="0"/>
                        <a:t>elles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err="1" smtClean="0"/>
                        <a:t>attendent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Picture 2" descr="line"/>
          <p:cNvPicPr>
            <a:picLocks noChangeAspect="1" noChangeArrowheads="1"/>
          </p:cNvPicPr>
          <p:nvPr/>
        </p:nvPicPr>
        <p:blipFill>
          <a:blip r:embed="rId2" cstate="print"/>
          <a:srcRect t="40373" r="21721"/>
          <a:stretch>
            <a:fillRect/>
          </a:stretch>
        </p:blipFill>
        <p:spPr bwMode="auto">
          <a:xfrm>
            <a:off x="2743200" y="1066800"/>
            <a:ext cx="3657600" cy="3131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entendre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143000" y="4267200"/>
          <a:ext cx="7162801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0970"/>
                <a:gridCol w="1979194"/>
                <a:gridCol w="1507958"/>
                <a:gridCol w="2544679"/>
              </a:tblGrid>
              <a:tr h="137160"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/>
                </a:tc>
              </a:tr>
              <a:tr h="548640">
                <a:tc>
                  <a:txBody>
                    <a:bodyPr/>
                    <a:lstStyle/>
                    <a:p>
                      <a:pPr algn="l"/>
                      <a:r>
                        <a:rPr lang="en-US" sz="3200" dirty="0" smtClean="0"/>
                        <a:t>J’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entends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dirty="0" smtClean="0"/>
                        <a:t>Nous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err="1" smtClean="0"/>
                        <a:t>entendons</a:t>
                      </a:r>
                      <a:endParaRPr lang="en-US" sz="2400" dirty="0"/>
                    </a:p>
                  </a:txBody>
                  <a:tcPr/>
                </a:tc>
              </a:tr>
              <a:tr h="502920">
                <a:tc>
                  <a:txBody>
                    <a:bodyPr/>
                    <a:lstStyle/>
                    <a:p>
                      <a:pPr algn="l"/>
                      <a:r>
                        <a:rPr lang="en-US" sz="3200" dirty="0" err="1" smtClean="0"/>
                        <a:t>Tu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entends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dirty="0" err="1" smtClean="0"/>
                        <a:t>Vous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err="1" smtClean="0"/>
                        <a:t>entendez</a:t>
                      </a:r>
                      <a:endParaRPr lang="en-US" sz="2400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Il, </a:t>
                      </a:r>
                      <a:r>
                        <a:rPr lang="en-US" sz="2000" dirty="0" err="1" smtClean="0"/>
                        <a:t>elle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entend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err="1" smtClean="0"/>
                        <a:t>Ils</a:t>
                      </a:r>
                      <a:r>
                        <a:rPr lang="en-US" sz="2000" dirty="0" smtClean="0"/>
                        <a:t>, </a:t>
                      </a:r>
                      <a:r>
                        <a:rPr lang="en-US" sz="2000" dirty="0" err="1" smtClean="0"/>
                        <a:t>elles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err="1" smtClean="0"/>
                        <a:t>entendent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1" name="Picture 3" descr="C:\Users\Phyllis\AppData\Local\Microsoft\Windows\Temporary Internet Files\Content.IE5\IAP23488\anguish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524000"/>
            <a:ext cx="5924550" cy="2428875"/>
          </a:xfrm>
          <a:prstGeom prst="rect">
            <a:avLst/>
          </a:prstGeom>
          <a:noFill/>
        </p:spPr>
      </p:pic>
      <p:pic>
        <p:nvPicPr>
          <p:cNvPr id="2052" name="Picture 4" descr="C:\Users\Phyllis\AppData\Local\Microsoft\Windows\Temporary Internet Files\Content.IE5\FLO0AULZ\5309292613_42a9e31583_z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4200" y="381000"/>
            <a:ext cx="1993392" cy="2926080"/>
          </a:xfrm>
          <a:prstGeom prst="rect">
            <a:avLst/>
          </a:prstGeom>
          <a:noFill/>
        </p:spPr>
      </p:pic>
      <p:pic>
        <p:nvPicPr>
          <p:cNvPr id="2053" name="Picture 5" descr="C:\Users\Phyllis\AppData\Local\Microsoft\Windows\Temporary Internet Files\Content.IE5\SZB3V0A9\160131336_4ccb015efb_z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228600"/>
            <a:ext cx="1950720" cy="1463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err="1" smtClean="0"/>
              <a:t>perdre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143000" y="4267200"/>
          <a:ext cx="7162801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0970"/>
                <a:gridCol w="1979194"/>
                <a:gridCol w="1507958"/>
                <a:gridCol w="2544679"/>
              </a:tblGrid>
              <a:tr h="137160"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/>
                </a:tc>
              </a:tr>
              <a:tr h="548640">
                <a:tc>
                  <a:txBody>
                    <a:bodyPr/>
                    <a:lstStyle/>
                    <a:p>
                      <a:pPr algn="l"/>
                      <a:r>
                        <a:rPr lang="en-US" sz="3200" dirty="0" smtClean="0"/>
                        <a:t>Je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perds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dirty="0" smtClean="0"/>
                        <a:t>Nous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err="1" smtClean="0"/>
                        <a:t>perdons</a:t>
                      </a:r>
                      <a:endParaRPr lang="en-US" sz="2400" dirty="0"/>
                    </a:p>
                  </a:txBody>
                  <a:tcPr/>
                </a:tc>
              </a:tr>
              <a:tr h="502920">
                <a:tc>
                  <a:txBody>
                    <a:bodyPr/>
                    <a:lstStyle/>
                    <a:p>
                      <a:pPr algn="l"/>
                      <a:r>
                        <a:rPr lang="en-US" sz="3200" dirty="0" err="1" smtClean="0"/>
                        <a:t>Tu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perds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dirty="0" err="1" smtClean="0"/>
                        <a:t>Vous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err="1" smtClean="0"/>
                        <a:t>perdez</a:t>
                      </a:r>
                      <a:endParaRPr lang="en-US" sz="2400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Il, </a:t>
                      </a:r>
                      <a:r>
                        <a:rPr lang="en-US" sz="2000" dirty="0" err="1" smtClean="0"/>
                        <a:t>elle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perd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err="1" smtClean="0"/>
                        <a:t>Ils</a:t>
                      </a:r>
                      <a:r>
                        <a:rPr lang="en-US" sz="2000" dirty="0" smtClean="0"/>
                        <a:t>, </a:t>
                      </a:r>
                      <a:r>
                        <a:rPr lang="en-US" sz="2000" dirty="0" err="1" smtClean="0"/>
                        <a:t>elles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err="1" smtClean="0"/>
                        <a:t>perdent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074" name="Picture 2" descr="perd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143000"/>
            <a:ext cx="3886200" cy="2902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396</Words>
  <Application>Microsoft Office PowerPoint</Application>
  <PresentationFormat>On-screen Show (4:3)</PresentationFormat>
  <Paragraphs>187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-RE Verbs</vt:lpstr>
      <vt:lpstr>RE VERBS</vt:lpstr>
      <vt:lpstr>RE VERBS</vt:lpstr>
      <vt:lpstr>RE VERBS</vt:lpstr>
      <vt:lpstr>RE VERBS</vt:lpstr>
      <vt:lpstr>RE VERBS</vt:lpstr>
      <vt:lpstr>attendre</vt:lpstr>
      <vt:lpstr>entendre</vt:lpstr>
      <vt:lpstr>perdre</vt:lpstr>
      <vt:lpstr>répondre</vt:lpstr>
      <vt:lpstr>vendre</vt:lpstr>
      <vt:lpstr>rendre</vt:lpstr>
      <vt:lpstr>Rendre visite à</vt:lpstr>
      <vt:lpstr>FIN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-RE Verbs</dc:title>
  <dc:creator>Phyllis</dc:creator>
  <cp:lastModifiedBy>Phyllis</cp:lastModifiedBy>
  <cp:revision>12</cp:revision>
  <dcterms:created xsi:type="dcterms:W3CDTF">2015-01-25T13:35:20Z</dcterms:created>
  <dcterms:modified xsi:type="dcterms:W3CDTF">2015-01-25T14:02:45Z</dcterms:modified>
</cp:coreProperties>
</file>